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C13E2-BF3C-4625-8CAA-EFB8FAAEEFBD}"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C7399-E82F-4860-94D9-4D952AF39F1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smtClean="0">
                <a:solidFill>
                  <a:prstClr val="white"/>
                </a:solidFill>
                <a:cs typeface="Arial" charset="0"/>
              </a:rPr>
              <a:t>Porcentaje de convenios firmados por los beneficiarios de los apoyos otorgados por el INADEM a través de la estrategia Crezcamos Juntos </a:t>
            </a:r>
          </a:p>
        </p:txBody>
      </p:sp>
      <p:sp>
        <p:nvSpPr>
          <p:cNvPr id="9" name="TextBox 8"/>
          <p:cNvSpPr txBox="1"/>
          <p:nvPr/>
        </p:nvSpPr>
        <p:spPr>
          <a:xfrm>
            <a:off x="1835696" y="3212976"/>
            <a:ext cx="6768752" cy="1477328"/>
          </a:xfrm>
          <a:prstGeom prst="rect">
            <a:avLst/>
          </a:prstGeom>
          <a:noFill/>
        </p:spPr>
        <p:txBody>
          <a:bodyPr wrap="square" rtlCol="0">
            <a:spAutoFit/>
          </a:bodyPr>
          <a:lstStyle/>
          <a:p>
            <a:r>
              <a:rPr lang="es-MX" dirty="0">
                <a:solidFill>
                  <a:prstClr val="black"/>
                </a:solidFill>
              </a:rPr>
              <a:t>Mide </a:t>
            </a:r>
            <a:r>
              <a:rPr lang="es-MX" dirty="0" smtClean="0">
                <a:solidFill>
                  <a:prstClr val="black"/>
                </a:solidFill>
              </a:rPr>
              <a:t>número de convenios firmados por los beneficiarios de los apoyos otorgados por el INADEM a través de la estrategia Crezcamos Juntos </a:t>
            </a:r>
          </a:p>
          <a:p>
            <a:endParaRPr lang="es-MX" dirty="0" smtClean="0">
              <a:solidFill>
                <a:prstClr val="black"/>
              </a:solidFill>
            </a:endParaRPr>
          </a:p>
          <a:p>
            <a:endParaRPr lang="es-MX" dirty="0">
              <a:solidFill>
                <a:prstClr val="black"/>
              </a:solidFill>
            </a:endParaRPr>
          </a:p>
        </p:txBody>
      </p:sp>
      <p:sp>
        <p:nvSpPr>
          <p:cNvPr id="7" name="TextBox 6"/>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sp>
        <p:nvSpPr>
          <p:cNvPr id="10" name="Down Arrow 9"/>
          <p:cNvSpPr/>
          <p:nvPr/>
        </p:nvSpPr>
        <p:spPr>
          <a:xfrm>
            <a:off x="4283968" y="2780928"/>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pic>
        <p:nvPicPr>
          <p:cNvPr id="11" name="Picture 10" descr="niño preguntando.jpg"/>
          <p:cNvPicPr>
            <a:picLocks noChangeAspect="1"/>
          </p:cNvPicPr>
          <p:nvPr/>
        </p:nvPicPr>
        <p:blipFill>
          <a:blip r:embed="rId4" cstate="print"/>
          <a:stretch>
            <a:fillRect/>
          </a:stretch>
        </p:blipFill>
        <p:spPr>
          <a:xfrm>
            <a:off x="251520" y="3077517"/>
            <a:ext cx="1359595" cy="1359595"/>
          </a:xfrm>
          <a:prstGeom prst="rect">
            <a:avLst/>
          </a:prstGeom>
        </p:spPr>
      </p:pic>
      <p:graphicFrame>
        <p:nvGraphicFramePr>
          <p:cNvPr id="16" name="Table 15"/>
          <p:cNvGraphicFramePr>
            <a:graphicFrameLocks noGrp="1"/>
          </p:cNvGraphicFramePr>
          <p:nvPr/>
        </p:nvGraphicFramePr>
        <p:xfrm>
          <a:off x="1907705" y="4908128"/>
          <a:ext cx="6480719" cy="1686560"/>
        </p:xfrm>
        <a:graphic>
          <a:graphicData uri="http://schemas.openxmlformats.org/drawingml/2006/table">
            <a:tbl>
              <a:tblPr firstRow="1" bandRow="1">
                <a:tableStyleId>{5C22544A-7EE6-4342-B048-85BDC9FD1C3A}</a:tableStyleId>
              </a:tblPr>
              <a:tblGrid>
                <a:gridCol w="3014287"/>
                <a:gridCol w="3466432"/>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Número de convenios firmados por los beneficiarios de los apoyos otorgados por el INADEM a través de la Estrategia Crezcamos Juntos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proyectos aprobados a través de la estrategia Crezcamos Juntos en el período t</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7" name="TextBox 16"/>
          <p:cNvSpPr txBox="1"/>
          <p:nvPr/>
        </p:nvSpPr>
        <p:spPr>
          <a:xfrm>
            <a:off x="1835697" y="4548088"/>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323528" y="3501008"/>
            <a:ext cx="8424936" cy="1200329"/>
          </a:xfrm>
          <a:prstGeom prst="rect">
            <a:avLst/>
          </a:prstGeom>
          <a:noFill/>
        </p:spPr>
        <p:txBody>
          <a:bodyPr wrap="square" rtlCol="0">
            <a:spAutoFit/>
          </a:bodyPr>
          <a:lstStyle/>
          <a:p>
            <a:r>
              <a:rPr lang="es-MX" b="1" dirty="0">
                <a:solidFill>
                  <a:prstClr val="black"/>
                </a:solidFill>
              </a:rPr>
              <a:t>Medios de verificación</a:t>
            </a:r>
          </a:p>
          <a:p>
            <a:pPr algn="just"/>
            <a:r>
              <a:rPr lang="es-MX" dirty="0" smtClean="0">
                <a:solidFill>
                  <a:prstClr val="black"/>
                </a:solidFill>
              </a:rPr>
              <a:t>La reducción presupuestaria a la baja por 600 millones de pesos que enfrentó el programa afectó su participación en la Estrategia Crezcamos Juntos, por lo que no se contará con beneficiarios en el presente ejercicio fiscal.</a:t>
            </a:r>
            <a:endParaRPr lang="es-MX" sz="1600" dirty="0">
              <a:solidFill>
                <a:prstClr val="black"/>
              </a:solidFill>
            </a:endParaRPr>
          </a:p>
        </p:txBody>
      </p:sp>
      <p:sp>
        <p:nvSpPr>
          <p:cNvPr id="6"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7" name="Table 6"/>
          <p:cNvGraphicFramePr>
            <a:graphicFrameLocks noGrp="1"/>
          </p:cNvGraphicFramePr>
          <p:nvPr/>
        </p:nvGraphicFramePr>
        <p:xfrm>
          <a:off x="1691680" y="1628800"/>
          <a:ext cx="6552728" cy="1310640"/>
        </p:xfrm>
        <a:graphic>
          <a:graphicData uri="http://schemas.openxmlformats.org/drawingml/2006/table">
            <a:tbl>
              <a:tblPr firstRow="1" bandRow="1">
                <a:tableStyleId>{8799B23B-EC83-4686-B30A-512413B5E67A}</a:tableStyleId>
              </a:tblPr>
              <a:tblGrid>
                <a:gridCol w="1584176"/>
                <a:gridCol w="4968552"/>
              </a:tblGrid>
              <a:tr h="3600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dirty="0" smtClean="0"/>
                        <a:t>0%</a:t>
                      </a:r>
                      <a:endParaRPr lang="es-MX" sz="1400" dirty="0"/>
                    </a:p>
                  </a:txBody>
                  <a:tcPr/>
                </a:tc>
                <a:tc>
                  <a:txBody>
                    <a:bodyPr/>
                    <a:lstStyle/>
                    <a:p>
                      <a:pPr algn="ctr"/>
                      <a:r>
                        <a:rPr lang="es-MX" sz="1400" dirty="0" smtClean="0"/>
                        <a:t> La reducción presupuestaria a la baja por 600 millones de pesos que enfrentó el programa afectó su participación en la Estrategia Crezcamos Juntos, por lo que no se contará con beneficiarios en el presente ejercicio fiscal</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191</Words>
  <Application>Microsoft Office PowerPoint</Application>
  <PresentationFormat>On-screen Show (4:3)</PresentationFormat>
  <Paragraphs>19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7</cp:revision>
  <dcterms:created xsi:type="dcterms:W3CDTF">2015-09-21T17:05:26Z</dcterms:created>
  <dcterms:modified xsi:type="dcterms:W3CDTF">2016-10-18T18:55:15Z</dcterms:modified>
</cp:coreProperties>
</file>